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71" r:id="rId4"/>
    <p:sldId id="259" r:id="rId5"/>
    <p:sldId id="260" r:id="rId6"/>
    <p:sldId id="257" r:id="rId7"/>
    <p:sldId id="258" r:id="rId8"/>
    <p:sldId id="264" r:id="rId9"/>
    <p:sldId id="262" r:id="rId10"/>
    <p:sldId id="272" r:id="rId11"/>
    <p:sldId id="274" r:id="rId12"/>
    <p:sldId id="267" r:id="rId13"/>
    <p:sldId id="268" r:id="rId14"/>
    <p:sldId id="275" r:id="rId15"/>
    <p:sldId id="269" r:id="rId16"/>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10/23/2017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10/23/2017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10/23/2017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10/23/2017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10/23/2017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latin typeface="Century Schoolbook" panose="02040604050505020304" pitchFamily="18" charset="0"/>
              </a:rPr>
              <a:t>Parent &amp; family engagement</a:t>
            </a:r>
          </a:p>
        </p:txBody>
      </p:sp>
      <p:sp>
        <p:nvSpPr>
          <p:cNvPr id="3" name="Subtitle 2"/>
          <p:cNvSpPr>
            <a:spLocks noGrp="1"/>
          </p:cNvSpPr>
          <p:nvPr>
            <p:ph type="subTitle" idx="1"/>
          </p:nvPr>
        </p:nvSpPr>
        <p:spPr/>
        <p:txBody>
          <a:bodyPr/>
          <a:lstStyle/>
          <a:p>
            <a:r>
              <a:rPr lang="en-US" sz="1600" dirty="0">
                <a:latin typeface="Century Schoolbook" panose="02040604050505020304" pitchFamily="18" charset="0"/>
              </a:rPr>
              <a:t>PCSD Stakeholders’ Meeting</a:t>
            </a:r>
          </a:p>
          <a:p>
            <a:r>
              <a:rPr lang="en-US" sz="1600" dirty="0">
                <a:latin typeface="Century Schoolbook" panose="02040604050505020304" pitchFamily="18" charset="0"/>
              </a:rPr>
              <a:t>Monday, October 23, 2017 6:30 pm</a:t>
            </a:r>
            <a:br>
              <a:rPr lang="en-US" sz="1600" dirty="0">
                <a:latin typeface="Century Schoolbook" panose="02040604050505020304" pitchFamily="18" charset="0"/>
              </a:rPr>
            </a:br>
            <a:r>
              <a:rPr lang="en-US" sz="1600" dirty="0">
                <a:latin typeface="Century Schoolbook" panose="02040604050505020304" pitchFamily="18" charset="0"/>
              </a:rPr>
              <a:t>3236 Atlanta Hwy.  Dallas, GA</a:t>
            </a:r>
          </a:p>
          <a:p>
            <a:endParaRPr lang="en-US" dirty="0"/>
          </a:p>
        </p:txBody>
      </p:sp>
    </p:spTree>
    <p:extLst>
      <p:ext uri="{BB962C8B-B14F-4D97-AF65-F5344CB8AC3E}">
        <p14:creationId xmlns:p14="http://schemas.microsoft.com/office/powerpoint/2010/main" val="2909350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45721"/>
          </a:xfrm>
        </p:spPr>
        <p:txBody>
          <a:bodyPr>
            <a:normAutofit fontScale="90000"/>
          </a:bodyPr>
          <a:lstStyle/>
          <a:p>
            <a:pPr algn="ctr"/>
            <a:br>
              <a:rPr lang="en-US" sz="3200" dirty="0">
                <a:latin typeface="Century Schoolbook" panose="02040604050505020304" pitchFamily="18" charset="0"/>
              </a:rPr>
            </a:br>
            <a:br>
              <a:rPr lang="en-US" sz="3200" dirty="0">
                <a:latin typeface="Century Schoolbook" panose="02040604050505020304" pitchFamily="18" charset="0"/>
              </a:rPr>
            </a:br>
            <a:endParaRPr lang="en-US" sz="3200" dirty="0"/>
          </a:p>
        </p:txBody>
      </p:sp>
      <p:sp>
        <p:nvSpPr>
          <p:cNvPr id="3" name="Text Placeholder 2"/>
          <p:cNvSpPr>
            <a:spLocks noGrp="1"/>
          </p:cNvSpPr>
          <p:nvPr>
            <p:ph type="body" idx="1"/>
          </p:nvPr>
        </p:nvSpPr>
        <p:spPr>
          <a:xfrm>
            <a:off x="1371600" y="548640"/>
            <a:ext cx="4443984" cy="714895"/>
          </a:xfrm>
        </p:spPr>
        <p:txBody>
          <a:bodyPr/>
          <a:lstStyle/>
          <a:p>
            <a:r>
              <a:rPr lang="en-US" dirty="0">
                <a:latin typeface="Century Schoolbook" panose="02040604050505020304" pitchFamily="18" charset="0"/>
              </a:rPr>
              <a:t>Sharing Information</a:t>
            </a:r>
          </a:p>
        </p:txBody>
      </p:sp>
      <p:sp>
        <p:nvSpPr>
          <p:cNvPr id="4" name="Content Placeholder 3"/>
          <p:cNvSpPr>
            <a:spLocks noGrp="1"/>
          </p:cNvSpPr>
          <p:nvPr>
            <p:ph sz="half" idx="2"/>
          </p:nvPr>
        </p:nvSpPr>
        <p:spPr>
          <a:xfrm>
            <a:off x="1371599" y="1645921"/>
            <a:ext cx="4580313" cy="4472245"/>
          </a:xfrm>
        </p:spPr>
        <p:txBody>
          <a:bodyPr>
            <a:noAutofit/>
          </a:bodyPr>
          <a:lstStyle/>
          <a:p>
            <a:r>
              <a:rPr lang="en-US" sz="2200" dirty="0">
                <a:latin typeface="Century Schoolbook" panose="02040604050505020304" pitchFamily="18" charset="0"/>
              </a:rPr>
              <a:t>Curriculum descriptions and information on instructional programs</a:t>
            </a:r>
          </a:p>
          <a:p>
            <a:r>
              <a:rPr lang="en-US" sz="2200" dirty="0">
                <a:latin typeface="Century Schoolbook" panose="02040604050505020304" pitchFamily="18" charset="0"/>
              </a:rPr>
              <a:t>Homework &amp; grading policies</a:t>
            </a:r>
          </a:p>
          <a:p>
            <a:r>
              <a:rPr lang="en-US" sz="2200" dirty="0">
                <a:latin typeface="Century Schoolbook" panose="02040604050505020304" pitchFamily="18" charset="0"/>
              </a:rPr>
              <a:t>Information on what students will be learning and expected to do in their grade, or course</a:t>
            </a:r>
          </a:p>
          <a:p>
            <a:r>
              <a:rPr lang="en-US" sz="2200" dirty="0">
                <a:latin typeface="Century Schoolbook" panose="02040604050505020304" pitchFamily="18" charset="0"/>
              </a:rPr>
              <a:t>Calendar of events &amp; opportunities</a:t>
            </a:r>
          </a:p>
          <a:p>
            <a:r>
              <a:rPr lang="en-US" sz="2200" dirty="0">
                <a:latin typeface="Century Schoolbook" panose="02040604050505020304" pitchFamily="18" charset="0"/>
              </a:rPr>
              <a:t>Information on student safety</a:t>
            </a:r>
          </a:p>
        </p:txBody>
      </p:sp>
      <p:sp>
        <p:nvSpPr>
          <p:cNvPr id="5" name="Text Placeholder 4"/>
          <p:cNvSpPr>
            <a:spLocks noGrp="1"/>
          </p:cNvSpPr>
          <p:nvPr>
            <p:ph type="body" sz="quarter" idx="3"/>
          </p:nvPr>
        </p:nvSpPr>
        <p:spPr>
          <a:xfrm>
            <a:off x="6525014" y="731521"/>
            <a:ext cx="4443984" cy="532014"/>
          </a:xfrm>
        </p:spPr>
        <p:txBody>
          <a:bodyPr/>
          <a:lstStyle/>
          <a:p>
            <a:r>
              <a:rPr lang="en-US" dirty="0">
                <a:latin typeface="Century Schoolbook" panose="02040604050505020304" pitchFamily="18" charset="0"/>
              </a:rPr>
              <a:t>Process</a:t>
            </a:r>
          </a:p>
        </p:txBody>
      </p:sp>
      <p:sp>
        <p:nvSpPr>
          <p:cNvPr id="6" name="Content Placeholder 5"/>
          <p:cNvSpPr>
            <a:spLocks noGrp="1"/>
          </p:cNvSpPr>
          <p:nvPr>
            <p:ph sz="quarter" idx="4"/>
          </p:nvPr>
        </p:nvSpPr>
        <p:spPr>
          <a:xfrm>
            <a:off x="6350925" y="1645921"/>
            <a:ext cx="4618074" cy="4472245"/>
          </a:xfrm>
        </p:spPr>
        <p:txBody>
          <a:bodyPr>
            <a:normAutofit/>
          </a:bodyPr>
          <a:lstStyle/>
          <a:p>
            <a:r>
              <a:rPr lang="en-US" dirty="0">
                <a:latin typeface="Century Schoolbook" panose="02040604050505020304" pitchFamily="18" charset="0"/>
              </a:rPr>
              <a:t>School &amp; district websites</a:t>
            </a:r>
          </a:p>
          <a:p>
            <a:r>
              <a:rPr lang="en-US" dirty="0">
                <a:latin typeface="Century Schoolbook" panose="02040604050505020304" pitchFamily="18" charset="0"/>
              </a:rPr>
              <a:t>Student Handbook</a:t>
            </a:r>
          </a:p>
          <a:p>
            <a:r>
              <a:rPr lang="en-US" dirty="0">
                <a:latin typeface="Century Schoolbook" panose="02040604050505020304" pitchFamily="18" charset="0"/>
              </a:rPr>
              <a:t>Meetings and Events</a:t>
            </a:r>
          </a:p>
          <a:p>
            <a:pPr lvl="1"/>
            <a:r>
              <a:rPr lang="en-US" dirty="0">
                <a:latin typeface="Century Schoolbook" panose="02040604050505020304" pitchFamily="18" charset="0"/>
              </a:rPr>
              <a:t>Curriculum  Nights &amp;</a:t>
            </a:r>
            <a:br>
              <a:rPr lang="en-US" dirty="0">
                <a:latin typeface="Century Schoolbook" panose="02040604050505020304" pitchFamily="18" charset="0"/>
              </a:rPr>
            </a:br>
            <a:r>
              <a:rPr lang="en-US" dirty="0">
                <a:latin typeface="Century Schoolbook" panose="02040604050505020304" pitchFamily="18" charset="0"/>
              </a:rPr>
              <a:t>various support meetings</a:t>
            </a:r>
          </a:p>
          <a:p>
            <a:r>
              <a:rPr lang="en-US" dirty="0">
                <a:latin typeface="Century Schoolbook" panose="02040604050505020304" pitchFamily="18" charset="0"/>
              </a:rPr>
              <a:t>Newsletters</a:t>
            </a:r>
          </a:p>
          <a:p>
            <a:r>
              <a:rPr lang="en-US" dirty="0">
                <a:latin typeface="Century Schoolbook" panose="02040604050505020304" pitchFamily="18" charset="0"/>
              </a:rPr>
              <a:t>Parent Resource Centers</a:t>
            </a:r>
          </a:p>
          <a:p>
            <a:r>
              <a:rPr lang="en-US" dirty="0">
                <a:latin typeface="Century Schoolbook" panose="02040604050505020304" pitchFamily="18" charset="0"/>
              </a:rPr>
              <a:t>Quarterly Stakeholder Meetings</a:t>
            </a:r>
          </a:p>
          <a:p>
            <a:endParaRPr lang="en-US" dirty="0">
              <a:latin typeface="Century Schoolbook" panose="02040604050505020304" pitchFamily="18" charset="0"/>
            </a:endParaRPr>
          </a:p>
        </p:txBody>
      </p:sp>
    </p:spTree>
    <p:extLst>
      <p:ext uri="{BB962C8B-B14F-4D97-AF65-F5344CB8AC3E}">
        <p14:creationId xmlns:p14="http://schemas.microsoft.com/office/powerpoint/2010/main" val="178562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45721"/>
          </a:xfrm>
        </p:spPr>
        <p:txBody>
          <a:bodyPr>
            <a:normAutofit fontScale="90000"/>
          </a:bodyPr>
          <a:lstStyle/>
          <a:p>
            <a:pPr algn="ctr"/>
            <a:br>
              <a:rPr lang="en-US" sz="3200" dirty="0">
                <a:latin typeface="Century Schoolbook" panose="02040604050505020304" pitchFamily="18" charset="0"/>
              </a:rPr>
            </a:br>
            <a:br>
              <a:rPr lang="en-US" sz="3200" dirty="0">
                <a:latin typeface="Century Schoolbook" panose="02040604050505020304" pitchFamily="18" charset="0"/>
              </a:rPr>
            </a:br>
            <a:endParaRPr lang="en-US" sz="3200" dirty="0"/>
          </a:p>
        </p:txBody>
      </p:sp>
      <p:sp>
        <p:nvSpPr>
          <p:cNvPr id="3" name="Text Placeholder 2"/>
          <p:cNvSpPr>
            <a:spLocks noGrp="1"/>
          </p:cNvSpPr>
          <p:nvPr>
            <p:ph type="body" idx="1"/>
          </p:nvPr>
        </p:nvSpPr>
        <p:spPr>
          <a:xfrm>
            <a:off x="1367798" y="548640"/>
            <a:ext cx="4443984" cy="714895"/>
          </a:xfrm>
        </p:spPr>
        <p:txBody>
          <a:bodyPr/>
          <a:lstStyle/>
          <a:p>
            <a:r>
              <a:rPr lang="en-US" dirty="0">
                <a:latin typeface="Century Schoolbook" panose="02040604050505020304" pitchFamily="18" charset="0"/>
              </a:rPr>
              <a:t>Home-School Collaboration</a:t>
            </a:r>
          </a:p>
        </p:txBody>
      </p:sp>
      <p:sp>
        <p:nvSpPr>
          <p:cNvPr id="4" name="Content Placeholder 3"/>
          <p:cNvSpPr>
            <a:spLocks noGrp="1"/>
          </p:cNvSpPr>
          <p:nvPr>
            <p:ph sz="half" idx="2"/>
          </p:nvPr>
        </p:nvSpPr>
        <p:spPr>
          <a:xfrm>
            <a:off x="1371599" y="1645921"/>
            <a:ext cx="4580313" cy="5353395"/>
          </a:xfrm>
        </p:spPr>
        <p:txBody>
          <a:bodyPr>
            <a:noAutofit/>
          </a:bodyPr>
          <a:lstStyle/>
          <a:p>
            <a:r>
              <a:rPr lang="en-US" sz="2200" dirty="0">
                <a:latin typeface="Century Schoolbook" panose="02040604050505020304" pitchFamily="18" charset="0"/>
              </a:rPr>
              <a:t>Updates on student progress, with timely notice when performance slips</a:t>
            </a:r>
          </a:p>
          <a:p>
            <a:r>
              <a:rPr lang="en-US" sz="2200" dirty="0">
                <a:latin typeface="Century Schoolbook" panose="02040604050505020304" pitchFamily="18" charset="0"/>
              </a:rPr>
              <a:t>Individual assessment results and interpretation of those results</a:t>
            </a:r>
          </a:p>
          <a:p>
            <a:r>
              <a:rPr lang="en-US" sz="2200" dirty="0">
                <a:latin typeface="Century Schoolbook" panose="02040604050505020304" pitchFamily="18" charset="0"/>
              </a:rPr>
              <a:t>Setting student goals</a:t>
            </a:r>
          </a:p>
          <a:p>
            <a:r>
              <a:rPr lang="en-US" sz="2200" dirty="0">
                <a:latin typeface="Century Schoolbook" panose="02040604050505020304" pitchFamily="18" charset="0"/>
              </a:rPr>
              <a:t>Social/behavior aspects</a:t>
            </a:r>
          </a:p>
          <a:p>
            <a:r>
              <a:rPr lang="en-US" sz="2200" dirty="0">
                <a:latin typeface="Century Schoolbook" panose="02040604050505020304" pitchFamily="18" charset="0"/>
              </a:rPr>
              <a:t>Established ways of communicating with teachers</a:t>
            </a:r>
          </a:p>
          <a:p>
            <a:r>
              <a:rPr lang="en-US" sz="2200" dirty="0">
                <a:latin typeface="Century Schoolbook" panose="02040604050505020304" pitchFamily="18" charset="0"/>
              </a:rPr>
              <a:t>Volunteer, observation opportunities</a:t>
            </a:r>
          </a:p>
          <a:p>
            <a:pPr marL="0" indent="0">
              <a:buNone/>
            </a:pPr>
            <a:endParaRPr lang="en-US" sz="2200" dirty="0">
              <a:latin typeface="Century Schoolbook" panose="02040604050505020304" pitchFamily="18" charset="0"/>
            </a:endParaRPr>
          </a:p>
        </p:txBody>
      </p:sp>
      <p:sp>
        <p:nvSpPr>
          <p:cNvPr id="5" name="Text Placeholder 4"/>
          <p:cNvSpPr>
            <a:spLocks noGrp="1"/>
          </p:cNvSpPr>
          <p:nvPr>
            <p:ph type="body" sz="quarter" idx="3"/>
          </p:nvPr>
        </p:nvSpPr>
        <p:spPr>
          <a:xfrm>
            <a:off x="6525014" y="332509"/>
            <a:ext cx="4443984" cy="931026"/>
          </a:xfrm>
        </p:spPr>
        <p:txBody>
          <a:bodyPr/>
          <a:lstStyle/>
          <a:p>
            <a:r>
              <a:rPr lang="en-US" dirty="0">
                <a:latin typeface="Century Schoolbook" panose="02040604050505020304" pitchFamily="18" charset="0"/>
              </a:rPr>
              <a:t>Process</a:t>
            </a:r>
          </a:p>
        </p:txBody>
      </p:sp>
      <p:sp>
        <p:nvSpPr>
          <p:cNvPr id="6" name="Content Placeholder 5"/>
          <p:cNvSpPr>
            <a:spLocks noGrp="1"/>
          </p:cNvSpPr>
          <p:nvPr>
            <p:ph sz="quarter" idx="4"/>
          </p:nvPr>
        </p:nvSpPr>
        <p:spPr>
          <a:xfrm>
            <a:off x="6350925" y="1645921"/>
            <a:ext cx="4618074" cy="4472245"/>
          </a:xfrm>
        </p:spPr>
        <p:txBody>
          <a:bodyPr>
            <a:normAutofit/>
          </a:bodyPr>
          <a:lstStyle/>
          <a:p>
            <a:r>
              <a:rPr lang="en-US" sz="2200" dirty="0">
                <a:latin typeface="Century Schoolbook" panose="02040604050505020304" pitchFamily="18" charset="0"/>
              </a:rPr>
              <a:t>Parent-teacher conferences</a:t>
            </a:r>
          </a:p>
          <a:p>
            <a:r>
              <a:rPr lang="en-US" sz="2200" dirty="0">
                <a:latin typeface="Century Schoolbook" panose="02040604050505020304" pitchFamily="18" charset="0"/>
              </a:rPr>
              <a:t>Email, text, phone</a:t>
            </a:r>
          </a:p>
          <a:p>
            <a:r>
              <a:rPr lang="en-US" sz="2200" dirty="0">
                <a:latin typeface="Century Schoolbook" panose="02040604050505020304" pitchFamily="18" charset="0"/>
              </a:rPr>
              <a:t>Parent portal</a:t>
            </a:r>
          </a:p>
          <a:p>
            <a:r>
              <a:rPr lang="en-US" sz="2200" dirty="0">
                <a:latin typeface="Century Schoolbook" panose="02040604050505020304" pitchFamily="18" charset="0"/>
              </a:rPr>
              <a:t>Progress reports</a:t>
            </a:r>
          </a:p>
          <a:p>
            <a:r>
              <a:rPr lang="en-US" sz="2200" dirty="0">
                <a:latin typeface="Century Schoolbook" panose="02040604050505020304" pitchFamily="18" charset="0"/>
              </a:rPr>
              <a:t>Assessment reports</a:t>
            </a:r>
          </a:p>
          <a:p>
            <a:r>
              <a:rPr lang="en-US" sz="2200" dirty="0">
                <a:latin typeface="Century Schoolbook" panose="02040604050505020304" pitchFamily="18" charset="0"/>
              </a:rPr>
              <a:t>Monitoring of on-line academic activity</a:t>
            </a:r>
          </a:p>
          <a:p>
            <a:r>
              <a:rPr lang="en-US" sz="2200" dirty="0">
                <a:latin typeface="Century Schoolbook" panose="02040604050505020304" pitchFamily="18" charset="0"/>
              </a:rPr>
              <a:t>Parent surveys &amp; other feedback/input opportunities</a:t>
            </a:r>
          </a:p>
          <a:p>
            <a:endParaRPr lang="en-US" dirty="0">
              <a:latin typeface="Century Schoolbook" panose="02040604050505020304" pitchFamily="18" charset="0"/>
            </a:endParaRPr>
          </a:p>
        </p:txBody>
      </p:sp>
    </p:spTree>
    <p:extLst>
      <p:ext uri="{BB962C8B-B14F-4D97-AF65-F5344CB8AC3E}">
        <p14:creationId xmlns:p14="http://schemas.microsoft.com/office/powerpoint/2010/main" val="394462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entury Schoolbook" panose="02040604050505020304" pitchFamily="18" charset="0"/>
              </a:rPr>
              <a:t>Inventory:</a:t>
            </a:r>
            <a:br>
              <a:rPr lang="en-US" dirty="0">
                <a:latin typeface="Century Schoolbook" panose="02040604050505020304" pitchFamily="18" charset="0"/>
              </a:rPr>
            </a:br>
            <a:r>
              <a:rPr lang="en-US" dirty="0">
                <a:latin typeface="Century Schoolbook" panose="02040604050505020304" pitchFamily="18" charset="0"/>
              </a:rPr>
              <a:t>How can we  help you?</a:t>
            </a:r>
          </a:p>
        </p:txBody>
      </p:sp>
      <p:sp>
        <p:nvSpPr>
          <p:cNvPr id="3" name="Content Placeholder 2"/>
          <p:cNvSpPr>
            <a:spLocks noGrp="1"/>
          </p:cNvSpPr>
          <p:nvPr>
            <p:ph idx="1"/>
          </p:nvPr>
        </p:nvSpPr>
        <p:spPr/>
        <p:txBody>
          <a:bodyPr/>
          <a:lstStyle/>
          <a:p>
            <a:pPr algn="ctr"/>
            <a:endParaRPr lang="en-US" dirty="0"/>
          </a:p>
          <a:p>
            <a:pPr algn="ctr"/>
            <a:endParaRPr lang="en-US" dirty="0"/>
          </a:p>
          <a:p>
            <a:pPr algn="ctr"/>
            <a:endParaRPr lang="en-US" dirty="0"/>
          </a:p>
          <a:p>
            <a:pPr marL="0" indent="0" algn="ctr">
              <a:buNone/>
            </a:pPr>
            <a:r>
              <a:rPr lang="en-US" dirty="0">
                <a:latin typeface="Century Schoolbook" panose="02040604050505020304" pitchFamily="18" charset="0"/>
              </a:rPr>
              <a:t>Quick Survey &amp; Feedback</a:t>
            </a:r>
            <a:br>
              <a:rPr lang="en-US" dirty="0">
                <a:latin typeface="Century Schoolbook" panose="02040604050505020304" pitchFamily="18" charset="0"/>
              </a:rPr>
            </a:br>
            <a:r>
              <a:rPr lang="en-US" dirty="0">
                <a:latin typeface="Century Schoolbook" panose="02040604050505020304" pitchFamily="18" charset="0"/>
              </a:rPr>
              <a:t>3 Minutes</a:t>
            </a:r>
          </a:p>
        </p:txBody>
      </p:sp>
    </p:spTree>
    <p:extLst>
      <p:ext uri="{BB962C8B-B14F-4D97-AF65-F5344CB8AC3E}">
        <p14:creationId xmlns:p14="http://schemas.microsoft.com/office/powerpoint/2010/main" val="1453409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latin typeface="Century Schoolbook" panose="02040604050505020304" pitchFamily="18" charset="0"/>
              </a:rPr>
              <a:t>Paulding County</a:t>
            </a:r>
          </a:p>
        </p:txBody>
      </p:sp>
      <p:sp>
        <p:nvSpPr>
          <p:cNvPr id="3" name="Content Placeholder 2"/>
          <p:cNvSpPr>
            <a:spLocks noGrp="1"/>
          </p:cNvSpPr>
          <p:nvPr>
            <p:ph idx="1"/>
          </p:nvPr>
        </p:nvSpPr>
        <p:spPr>
          <a:xfrm>
            <a:off x="1371600" y="2171699"/>
            <a:ext cx="9601200" cy="4312227"/>
          </a:xfrm>
        </p:spPr>
        <p:txBody>
          <a:bodyPr>
            <a:normAutofit fontScale="77500" lnSpcReduction="20000"/>
          </a:bodyPr>
          <a:lstStyle/>
          <a:p>
            <a:pPr marL="0" indent="0" algn="ctr">
              <a:buNone/>
            </a:pPr>
            <a:r>
              <a:rPr lang="en-US" sz="4800" dirty="0">
                <a:latin typeface="Century Schoolbook" panose="02040604050505020304" pitchFamily="18" charset="0"/>
              </a:rPr>
              <a:t>District</a:t>
            </a:r>
            <a:br>
              <a:rPr lang="en-US" sz="4800" dirty="0">
                <a:latin typeface="Century Schoolbook" panose="02040604050505020304" pitchFamily="18" charset="0"/>
              </a:rPr>
            </a:br>
            <a:r>
              <a:rPr lang="en-US" sz="4800" dirty="0">
                <a:latin typeface="Century Schoolbook" panose="02040604050505020304" pitchFamily="18" charset="0"/>
              </a:rPr>
              <a:t>&amp;</a:t>
            </a:r>
            <a:br>
              <a:rPr lang="en-US" sz="4800" dirty="0">
                <a:latin typeface="Century Schoolbook" panose="02040604050505020304" pitchFamily="18" charset="0"/>
              </a:rPr>
            </a:br>
            <a:r>
              <a:rPr lang="en-US" sz="4800" dirty="0">
                <a:latin typeface="Century Schoolbook" panose="02040604050505020304" pitchFamily="18" charset="0"/>
              </a:rPr>
              <a:t>Schools</a:t>
            </a:r>
            <a:br>
              <a:rPr lang="en-US" sz="4800" dirty="0">
                <a:latin typeface="Century Schoolbook" panose="02040604050505020304" pitchFamily="18" charset="0"/>
              </a:rPr>
            </a:br>
            <a:br>
              <a:rPr lang="en-US" sz="4800" dirty="0">
                <a:latin typeface="Century Schoolbook" panose="02040604050505020304" pitchFamily="18" charset="0"/>
              </a:rPr>
            </a:br>
            <a:r>
              <a:rPr lang="en-US" sz="4800" dirty="0">
                <a:latin typeface="Century Schoolbook" panose="02040604050505020304" pitchFamily="18" charset="0"/>
              </a:rPr>
              <a:t>Website Resources</a:t>
            </a:r>
            <a:br>
              <a:rPr lang="en-US" sz="4800" dirty="0">
                <a:latin typeface="Century Schoolbook" panose="02040604050505020304" pitchFamily="18" charset="0"/>
              </a:rPr>
            </a:br>
            <a:br>
              <a:rPr lang="en-US" sz="4800" dirty="0">
                <a:latin typeface="Century Schoolbook" panose="02040604050505020304" pitchFamily="18" charset="0"/>
              </a:rPr>
            </a:br>
            <a:r>
              <a:rPr lang="en-US" sz="2600" i="1" dirty="0">
                <a:latin typeface="Century Schoolbook" panose="02040604050505020304" pitchFamily="18" charset="0"/>
              </a:rPr>
              <a:t>Julie Ragsdale</a:t>
            </a:r>
            <a:br>
              <a:rPr lang="en-US" sz="2600" i="1" dirty="0">
                <a:latin typeface="Century Schoolbook" panose="02040604050505020304" pitchFamily="18" charset="0"/>
              </a:rPr>
            </a:br>
            <a:r>
              <a:rPr lang="en-US" sz="2600" i="1" dirty="0">
                <a:latin typeface="Century Schoolbook" panose="02040604050505020304" pitchFamily="18" charset="0"/>
              </a:rPr>
              <a:t>Executive Director Technology</a:t>
            </a:r>
          </a:p>
          <a:p>
            <a:pPr marL="0" indent="0" algn="ctr">
              <a:buNone/>
            </a:pPr>
            <a:br>
              <a:rPr lang="en-US" sz="4800" dirty="0">
                <a:latin typeface="Century Schoolbook" panose="02040604050505020304" pitchFamily="18" charset="0"/>
              </a:rPr>
            </a:br>
            <a:endParaRPr lang="en-US" sz="4800" dirty="0">
              <a:latin typeface="Century Schoolbook" panose="02040604050505020304" pitchFamily="18" charset="0"/>
            </a:endParaRPr>
          </a:p>
        </p:txBody>
      </p:sp>
    </p:spTree>
    <p:extLst>
      <p:ext uri="{BB962C8B-B14F-4D97-AF65-F5344CB8AC3E}">
        <p14:creationId xmlns:p14="http://schemas.microsoft.com/office/powerpoint/2010/main" val="2811656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latin typeface="Century Schoolbook" panose="02040604050505020304" pitchFamily="18" charset="0"/>
              </a:rPr>
              <a:t>Paulding County</a:t>
            </a:r>
          </a:p>
        </p:txBody>
      </p:sp>
      <p:sp>
        <p:nvSpPr>
          <p:cNvPr id="3" name="Content Placeholder 2"/>
          <p:cNvSpPr>
            <a:spLocks noGrp="1"/>
          </p:cNvSpPr>
          <p:nvPr>
            <p:ph idx="1"/>
          </p:nvPr>
        </p:nvSpPr>
        <p:spPr>
          <a:xfrm>
            <a:off x="1371600" y="2171699"/>
            <a:ext cx="9601200" cy="4312227"/>
          </a:xfrm>
        </p:spPr>
        <p:txBody>
          <a:bodyPr>
            <a:normAutofit fontScale="62500" lnSpcReduction="20000"/>
          </a:bodyPr>
          <a:lstStyle/>
          <a:p>
            <a:pPr marL="0" indent="0" algn="ctr">
              <a:buNone/>
            </a:pPr>
            <a:r>
              <a:rPr lang="en-US" sz="4800" dirty="0">
                <a:latin typeface="Century Schoolbook" panose="02040604050505020304" pitchFamily="18" charset="0"/>
              </a:rPr>
              <a:t>District</a:t>
            </a:r>
            <a:br>
              <a:rPr lang="en-US" sz="4800" dirty="0">
                <a:latin typeface="Century Schoolbook" panose="02040604050505020304" pitchFamily="18" charset="0"/>
              </a:rPr>
            </a:br>
            <a:r>
              <a:rPr lang="en-US" sz="4800" dirty="0">
                <a:latin typeface="Century Schoolbook" panose="02040604050505020304" pitchFamily="18" charset="0"/>
              </a:rPr>
              <a:t>&amp;</a:t>
            </a:r>
            <a:br>
              <a:rPr lang="en-US" sz="4800" dirty="0">
                <a:latin typeface="Century Schoolbook" panose="02040604050505020304" pitchFamily="18" charset="0"/>
              </a:rPr>
            </a:br>
            <a:r>
              <a:rPr lang="en-US" sz="4800" dirty="0">
                <a:latin typeface="Century Schoolbook" panose="02040604050505020304" pitchFamily="18" charset="0"/>
              </a:rPr>
              <a:t>Schools</a:t>
            </a:r>
            <a:br>
              <a:rPr lang="en-US" sz="4800" dirty="0">
                <a:latin typeface="Century Schoolbook" panose="02040604050505020304" pitchFamily="18" charset="0"/>
              </a:rPr>
            </a:br>
            <a:br>
              <a:rPr lang="en-US" sz="4800" dirty="0">
                <a:latin typeface="Century Schoolbook" panose="02040604050505020304" pitchFamily="18" charset="0"/>
              </a:rPr>
            </a:br>
            <a:r>
              <a:rPr lang="en-US" sz="4800" dirty="0">
                <a:latin typeface="Century Schoolbook" panose="02040604050505020304" pitchFamily="18" charset="0"/>
              </a:rPr>
              <a:t>Empowering Families</a:t>
            </a:r>
          </a:p>
          <a:p>
            <a:pPr marL="0" indent="0" algn="ctr">
              <a:buNone/>
            </a:pPr>
            <a:r>
              <a:rPr lang="en-US" sz="3200" i="1" dirty="0">
                <a:latin typeface="Century Schoolbook" panose="02040604050505020304" pitchFamily="18" charset="0"/>
              </a:rPr>
              <a:t>Angela </a:t>
            </a:r>
            <a:r>
              <a:rPr lang="en-US" sz="3200" i="1" dirty="0" err="1">
                <a:latin typeface="Century Schoolbook" panose="02040604050505020304" pitchFamily="18" charset="0"/>
              </a:rPr>
              <a:t>Cammarano</a:t>
            </a:r>
            <a:r>
              <a:rPr lang="en-US" sz="3200" i="1" dirty="0">
                <a:latin typeface="Century Schoolbook" panose="02040604050505020304" pitchFamily="18" charset="0"/>
              </a:rPr>
              <a:t>-Moses</a:t>
            </a:r>
            <a:br>
              <a:rPr lang="en-US" sz="3200" i="1" dirty="0">
                <a:latin typeface="Century Schoolbook" panose="02040604050505020304" pitchFamily="18" charset="0"/>
              </a:rPr>
            </a:br>
            <a:r>
              <a:rPr lang="en-US" sz="3200" i="1" dirty="0">
                <a:latin typeface="Century Schoolbook" panose="02040604050505020304" pitchFamily="18" charset="0"/>
              </a:rPr>
              <a:t>Parent Mentor</a:t>
            </a:r>
          </a:p>
          <a:p>
            <a:pPr marL="0" indent="0" algn="ctr">
              <a:buNone/>
            </a:pPr>
            <a:br>
              <a:rPr lang="en-US" sz="4800" dirty="0">
                <a:latin typeface="Century Schoolbook" panose="02040604050505020304" pitchFamily="18" charset="0"/>
              </a:rPr>
            </a:br>
            <a:endParaRPr lang="en-US" sz="2600" i="1" dirty="0">
              <a:latin typeface="Century Schoolbook" panose="02040604050505020304" pitchFamily="18" charset="0"/>
            </a:endParaRPr>
          </a:p>
          <a:p>
            <a:pPr marL="0" indent="0" algn="ctr">
              <a:buNone/>
            </a:pPr>
            <a:br>
              <a:rPr lang="en-US" sz="4800" dirty="0">
                <a:latin typeface="Century Schoolbook" panose="02040604050505020304" pitchFamily="18" charset="0"/>
              </a:rPr>
            </a:br>
            <a:endParaRPr lang="en-US" sz="4800" dirty="0">
              <a:latin typeface="Century Schoolbook" panose="02040604050505020304" pitchFamily="18" charset="0"/>
            </a:endParaRPr>
          </a:p>
        </p:txBody>
      </p:sp>
    </p:spTree>
    <p:extLst>
      <p:ext uri="{BB962C8B-B14F-4D97-AF65-F5344CB8AC3E}">
        <p14:creationId xmlns:p14="http://schemas.microsoft.com/office/powerpoint/2010/main" val="3365474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entury Schoolbook" panose="02040604050505020304" pitchFamily="18" charset="0"/>
              </a:rPr>
              <a:t>Thank you!</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800" dirty="0">
                <a:latin typeface="Century Schoolbook" panose="02040604050505020304" pitchFamily="18" charset="0"/>
              </a:rPr>
              <a:t>Feedback &amp; Input—next steps</a:t>
            </a:r>
          </a:p>
        </p:txBody>
      </p:sp>
    </p:spTree>
    <p:extLst>
      <p:ext uri="{BB962C8B-B14F-4D97-AF65-F5344CB8AC3E}">
        <p14:creationId xmlns:p14="http://schemas.microsoft.com/office/powerpoint/2010/main" val="230301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2700" dirty="0">
                <a:latin typeface="Century Schoolbook" panose="02040604050505020304" pitchFamily="18" charset="0"/>
              </a:rPr>
              <a:t>Stakeholder feedback (May 1, 2017)</a:t>
            </a:r>
            <a:br>
              <a:rPr lang="en-US" sz="2700" dirty="0">
                <a:latin typeface="Century Schoolbook" panose="02040604050505020304" pitchFamily="18" charset="0"/>
              </a:rPr>
            </a:br>
            <a:r>
              <a:rPr lang="en-US" sz="2700" dirty="0">
                <a:latin typeface="Century Schoolbook" panose="02040604050505020304" pitchFamily="18" charset="0"/>
              </a:rPr>
              <a:t>I would like to know more about…</a:t>
            </a:r>
            <a:br>
              <a:rPr lang="en-US" dirty="0">
                <a:latin typeface="Century Schoolbook" panose="02040604050505020304" pitchFamily="18" charset="0"/>
              </a:rPr>
            </a:br>
            <a:endParaRPr lang="en-US" dirty="0"/>
          </a:p>
        </p:txBody>
      </p:sp>
      <p:sp>
        <p:nvSpPr>
          <p:cNvPr id="3" name="Content Placeholder 2"/>
          <p:cNvSpPr>
            <a:spLocks noGrp="1"/>
          </p:cNvSpPr>
          <p:nvPr>
            <p:ph idx="1"/>
          </p:nvPr>
        </p:nvSpPr>
        <p:spPr>
          <a:xfrm>
            <a:off x="1371599" y="2285999"/>
            <a:ext cx="10249593" cy="4281055"/>
          </a:xfrm>
        </p:spPr>
        <p:txBody>
          <a:bodyPr/>
          <a:lstStyle/>
          <a:p>
            <a:pPr>
              <a:buFont typeface="Arial" panose="020B0604020202020204" pitchFamily="34" charset="0"/>
              <a:buChar char="•"/>
            </a:pPr>
            <a:r>
              <a:rPr lang="en-US" b="1" dirty="0">
                <a:latin typeface="Century Schoolbook" panose="02040604050505020304" pitchFamily="18" charset="0"/>
              </a:rPr>
              <a:t>Meaningful communication between teachers and parents</a:t>
            </a:r>
          </a:p>
          <a:p>
            <a:pPr lvl="1">
              <a:buFont typeface="Arial" panose="020B0604020202020204" pitchFamily="34" charset="0"/>
              <a:buChar char="•"/>
            </a:pPr>
            <a:r>
              <a:rPr lang="en-US" dirty="0">
                <a:latin typeface="Century Schoolbook" panose="02040604050505020304" pitchFamily="18" charset="0"/>
              </a:rPr>
              <a:t>Parent Engagement: definition, research, &amp; </a:t>
            </a:r>
            <a:r>
              <a:rPr lang="en-US" b="1" dirty="0">
                <a:latin typeface="Century Schoolbook" panose="02040604050505020304" pitchFamily="18" charset="0"/>
              </a:rPr>
              <a:t>meaningful communication</a:t>
            </a:r>
          </a:p>
          <a:p>
            <a:pPr lvl="1">
              <a:buFont typeface="Arial" panose="020B0604020202020204" pitchFamily="34" charset="0"/>
              <a:buChar char="•"/>
            </a:pPr>
            <a:r>
              <a:rPr lang="en-US" dirty="0">
                <a:latin typeface="Century Schoolbook" panose="02040604050505020304" pitchFamily="18" charset="0"/>
              </a:rPr>
              <a:t>Are we providing the information, opportunities, and resources we need to, so that parents are able to support their child’s  academic success?  What are the best ways for us to communicate, and share?</a:t>
            </a:r>
          </a:p>
          <a:p>
            <a:pPr lvl="2">
              <a:buFont typeface="Arial" panose="020B0604020202020204" pitchFamily="34" charset="0"/>
              <a:buChar char="•"/>
            </a:pPr>
            <a:r>
              <a:rPr lang="en-US" i="1" dirty="0">
                <a:latin typeface="Century Schoolbook" panose="02040604050505020304" pitchFamily="18" charset="0"/>
              </a:rPr>
              <a:t>Julie Ragsdale</a:t>
            </a:r>
            <a:br>
              <a:rPr lang="en-US" i="1" dirty="0">
                <a:latin typeface="Century Schoolbook" panose="02040604050505020304" pitchFamily="18" charset="0"/>
              </a:rPr>
            </a:br>
            <a:r>
              <a:rPr lang="en-US" i="1" dirty="0">
                <a:latin typeface="Century Schoolbook" panose="02040604050505020304" pitchFamily="18" charset="0"/>
              </a:rPr>
              <a:t>Executive Director Technology</a:t>
            </a:r>
          </a:p>
          <a:p>
            <a:pPr>
              <a:buFont typeface="Arial" panose="020B0604020202020204" pitchFamily="34" charset="0"/>
              <a:buChar char="•"/>
            </a:pPr>
            <a:r>
              <a:rPr lang="en-US" b="1" dirty="0">
                <a:latin typeface="Century Schoolbook" panose="02040604050505020304" pitchFamily="18" charset="0"/>
              </a:rPr>
              <a:t>Support for parents be more involved, especially in our challenged subgroups</a:t>
            </a:r>
          </a:p>
          <a:p>
            <a:pPr lvl="2">
              <a:buFont typeface="Arial" panose="020B0604020202020204" pitchFamily="34" charset="0"/>
              <a:buChar char="•"/>
            </a:pPr>
            <a:r>
              <a:rPr lang="en-US" i="1" dirty="0">
                <a:latin typeface="Century Schoolbook" panose="02040604050505020304" pitchFamily="18" charset="0"/>
              </a:rPr>
              <a:t>Angela </a:t>
            </a:r>
            <a:r>
              <a:rPr lang="en-US" i="1" dirty="0" err="1">
                <a:latin typeface="Century Schoolbook" panose="02040604050505020304" pitchFamily="18" charset="0"/>
              </a:rPr>
              <a:t>Cammarano</a:t>
            </a:r>
            <a:r>
              <a:rPr lang="en-US" i="1" dirty="0">
                <a:latin typeface="Century Schoolbook" panose="02040604050505020304" pitchFamily="18" charset="0"/>
              </a:rPr>
              <a:t>-Moses</a:t>
            </a:r>
            <a:br>
              <a:rPr lang="en-US" i="1" dirty="0">
                <a:latin typeface="Century Schoolbook" panose="02040604050505020304" pitchFamily="18" charset="0"/>
              </a:rPr>
            </a:br>
            <a:r>
              <a:rPr lang="en-US" i="1" dirty="0">
                <a:latin typeface="Century Schoolbook" panose="02040604050505020304" pitchFamily="18" charset="0"/>
              </a:rPr>
              <a:t>Parent Mentor</a:t>
            </a:r>
          </a:p>
          <a:p>
            <a:pPr marL="0" indent="0">
              <a:buNone/>
            </a:pPr>
            <a:endParaRPr lang="en-US" dirty="0">
              <a:latin typeface="Century Schoolbook" panose="02040604050505020304" pitchFamily="18" charset="0"/>
            </a:endParaRPr>
          </a:p>
          <a:p>
            <a:pPr marL="0" indent="0">
              <a:buNone/>
            </a:pPr>
            <a:endParaRPr lang="en-US" dirty="0">
              <a:latin typeface="Century Schoolbook" panose="02040604050505020304" pitchFamily="18" charset="0"/>
            </a:endParaRPr>
          </a:p>
        </p:txBody>
      </p:sp>
    </p:spTree>
    <p:extLst>
      <p:ext uri="{BB962C8B-B14F-4D97-AF65-F5344CB8AC3E}">
        <p14:creationId xmlns:p14="http://schemas.microsoft.com/office/powerpoint/2010/main" val="1967793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2016"/>
            <a:ext cx="9601200" cy="1197031"/>
          </a:xfrm>
        </p:spPr>
        <p:txBody>
          <a:bodyPr>
            <a:noAutofit/>
          </a:bodyPr>
          <a:lstStyle/>
          <a:p>
            <a:pPr algn="ctr"/>
            <a:r>
              <a:rPr lang="en-US" sz="2400" dirty="0">
                <a:latin typeface="Century Schoolbook" panose="02040604050505020304" pitchFamily="18" charset="0"/>
              </a:rPr>
              <a:t>Georgia’s Systems of Continuous Improvement:</a:t>
            </a:r>
            <a:br>
              <a:rPr lang="en-US" sz="2400" dirty="0">
                <a:latin typeface="Century Schoolbook" panose="02040604050505020304" pitchFamily="18" charset="0"/>
              </a:rPr>
            </a:br>
            <a:r>
              <a:rPr lang="en-US" sz="2400" dirty="0">
                <a:latin typeface="Century Schoolbook" panose="02040604050505020304" pitchFamily="18" charset="0"/>
              </a:rPr>
              <a:t>Essential Systems for School Improvement</a:t>
            </a:r>
            <a:br>
              <a:rPr lang="en-US" sz="3600" dirty="0">
                <a:latin typeface="Century Schoolbook" panose="02040604050505020304" pitchFamily="18" charset="0"/>
              </a:rPr>
            </a:br>
            <a:r>
              <a:rPr lang="en-US" sz="3600" dirty="0">
                <a:latin typeface="Century Schoolbook" panose="02040604050505020304" pitchFamily="18" charset="0"/>
              </a:rPr>
              <a:t>Family &amp; Community Engagement</a:t>
            </a:r>
          </a:p>
        </p:txBody>
      </p:sp>
      <p:pic>
        <p:nvPicPr>
          <p:cNvPr id="4" name="Content Placeholder 3" descr="Image result for image of gadoe systems of continuous improvement"/>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3897" y="1978429"/>
            <a:ext cx="4731885" cy="4644464"/>
          </a:xfrm>
          <a:prstGeom prst="rect">
            <a:avLst/>
          </a:prstGeom>
          <a:ln/>
        </p:spPr>
        <p:style>
          <a:lnRef idx="1">
            <a:schemeClr val="dk1"/>
          </a:lnRef>
          <a:fillRef idx="3">
            <a:schemeClr val="dk1"/>
          </a:fillRef>
          <a:effectRef idx="2">
            <a:schemeClr val="dk1"/>
          </a:effectRef>
          <a:fontRef idx="minor">
            <a:schemeClr val="lt1"/>
          </a:fontRef>
        </p:style>
      </p:pic>
      <p:sp>
        <p:nvSpPr>
          <p:cNvPr id="5" name="TextBox 4"/>
          <p:cNvSpPr txBox="1"/>
          <p:nvPr/>
        </p:nvSpPr>
        <p:spPr>
          <a:xfrm>
            <a:off x="6172200" y="1978429"/>
            <a:ext cx="5182985" cy="5693866"/>
          </a:xfrm>
          <a:prstGeom prst="rect">
            <a:avLst/>
          </a:prstGeom>
          <a:noFill/>
        </p:spPr>
        <p:txBody>
          <a:bodyPr wrap="square" rtlCol="0">
            <a:spAutoFit/>
          </a:bodyPr>
          <a:lstStyle/>
          <a:p>
            <a:r>
              <a:rPr lang="en-US" sz="2200" dirty="0">
                <a:latin typeface="Century Schoolbook" panose="02040604050505020304" pitchFamily="18" charset="0"/>
              </a:rPr>
              <a:t>…developing quality links between school professionals and the parents and community that school is intended to serve.</a:t>
            </a:r>
          </a:p>
          <a:p>
            <a:r>
              <a:rPr lang="en-US" sz="2200" b="1" dirty="0">
                <a:latin typeface="Century Schoolbook" panose="02040604050505020304" pitchFamily="18" charset="0"/>
              </a:rPr>
              <a:t>Six Structures of the Family and Community Engagement System</a:t>
            </a:r>
          </a:p>
          <a:p>
            <a:pPr marL="285750" indent="-285750">
              <a:buFont typeface="Arial" panose="020B0604020202020204" pitchFamily="34" charset="0"/>
              <a:buChar char="•"/>
            </a:pPr>
            <a:r>
              <a:rPr lang="en-US" sz="2200" dirty="0">
                <a:latin typeface="Century Schoolbook" panose="02040604050505020304" pitchFamily="18" charset="0"/>
              </a:rPr>
              <a:t>Welcoming All Families/Community</a:t>
            </a:r>
          </a:p>
          <a:p>
            <a:pPr marL="285750" indent="-285750">
              <a:buFont typeface="Arial" panose="020B0604020202020204" pitchFamily="34" charset="0"/>
              <a:buChar char="•"/>
            </a:pPr>
            <a:r>
              <a:rPr lang="en-US" sz="2200" b="1" i="1" dirty="0">
                <a:solidFill>
                  <a:schemeClr val="accent4">
                    <a:lumMod val="75000"/>
                  </a:schemeClr>
                </a:solidFill>
                <a:latin typeface="Century Schoolbook" panose="02040604050505020304" pitchFamily="18" charset="0"/>
              </a:rPr>
              <a:t>Communicating Effectively with Families and the Community</a:t>
            </a:r>
          </a:p>
          <a:p>
            <a:pPr marL="285750" indent="-285750">
              <a:buFont typeface="Arial" panose="020B0604020202020204" pitchFamily="34" charset="0"/>
              <a:buChar char="•"/>
            </a:pPr>
            <a:r>
              <a:rPr lang="en-US" sz="2200" dirty="0">
                <a:latin typeface="Century Schoolbook" panose="02040604050505020304" pitchFamily="18" charset="0"/>
              </a:rPr>
              <a:t>Supporting Student Success</a:t>
            </a:r>
          </a:p>
          <a:p>
            <a:pPr marL="285750" indent="-285750">
              <a:buFont typeface="Arial" panose="020B0604020202020204" pitchFamily="34" charset="0"/>
              <a:buChar char="•"/>
            </a:pPr>
            <a:r>
              <a:rPr lang="en-US" sz="2200" b="1" i="1" dirty="0">
                <a:solidFill>
                  <a:schemeClr val="accent4">
                    <a:lumMod val="75000"/>
                  </a:schemeClr>
                </a:solidFill>
                <a:latin typeface="Century Schoolbook" panose="02040604050505020304" pitchFamily="18" charset="0"/>
              </a:rPr>
              <a:t>Empowering Families</a:t>
            </a:r>
          </a:p>
          <a:p>
            <a:pPr marL="285750" indent="-285750">
              <a:buFont typeface="Arial" panose="020B0604020202020204" pitchFamily="34" charset="0"/>
              <a:buChar char="•"/>
            </a:pPr>
            <a:r>
              <a:rPr lang="en-US" sz="2200" dirty="0">
                <a:latin typeface="Century Schoolbook" panose="02040604050505020304" pitchFamily="18" charset="0"/>
              </a:rPr>
              <a:t>Sharing Leadership with Families and the Community</a:t>
            </a:r>
          </a:p>
          <a:p>
            <a:pPr marL="285750" indent="-285750">
              <a:buFont typeface="Arial" panose="020B0604020202020204" pitchFamily="34" charset="0"/>
              <a:buChar char="•"/>
            </a:pPr>
            <a:r>
              <a:rPr lang="en-US" sz="2200" dirty="0">
                <a:latin typeface="Century Schoolbook" panose="02040604050505020304" pitchFamily="18" charset="0"/>
              </a:rPr>
              <a:t>Collaborating with the Community </a:t>
            </a:r>
          </a:p>
          <a:p>
            <a:endParaRPr lang="en-US" sz="2000" dirty="0">
              <a:latin typeface="Century Schoolbook" panose="02040604050505020304" pitchFamily="18" charset="0"/>
            </a:endParaRPr>
          </a:p>
          <a:p>
            <a:endParaRPr lang="en-US" dirty="0">
              <a:latin typeface="Century Schoolbook" panose="02040604050505020304" pitchFamily="18" charset="0"/>
            </a:endParaRPr>
          </a:p>
          <a:p>
            <a:endParaRPr lang="en-US" dirty="0">
              <a:latin typeface="Century Schoolbook" panose="02040604050505020304" pitchFamily="18" charset="0"/>
            </a:endParaRPr>
          </a:p>
        </p:txBody>
      </p:sp>
    </p:spTree>
    <p:extLst>
      <p:ext uri="{BB962C8B-B14F-4D97-AF65-F5344CB8AC3E}">
        <p14:creationId xmlns:p14="http://schemas.microsoft.com/office/powerpoint/2010/main" val="328209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entury Schoolbook" panose="02040604050505020304" pitchFamily="18" charset="0"/>
              </a:rPr>
              <a:t>Parent &amp; Family Engagement</a:t>
            </a:r>
            <a:br>
              <a:rPr lang="en-US" dirty="0">
                <a:latin typeface="Century Schoolbook" panose="02040604050505020304" pitchFamily="18" charset="0"/>
              </a:rPr>
            </a:br>
            <a:r>
              <a:rPr lang="en-US" dirty="0">
                <a:latin typeface="Century Schoolbook" panose="02040604050505020304" pitchFamily="18" charset="0"/>
              </a:rPr>
              <a:t>Why?</a:t>
            </a:r>
          </a:p>
        </p:txBody>
      </p:sp>
      <p:sp>
        <p:nvSpPr>
          <p:cNvPr id="3" name="Content Placeholder 2"/>
          <p:cNvSpPr>
            <a:spLocks noGrp="1"/>
          </p:cNvSpPr>
          <p:nvPr>
            <p:ph idx="1"/>
          </p:nvPr>
        </p:nvSpPr>
        <p:spPr/>
        <p:txBody>
          <a:bodyPr/>
          <a:lstStyle/>
          <a:p>
            <a:pPr marL="0" indent="0">
              <a:lnSpc>
                <a:spcPct val="150000"/>
              </a:lnSpc>
              <a:buNone/>
            </a:pPr>
            <a:r>
              <a:rPr lang="en-US" dirty="0">
                <a:latin typeface="Century Schoolbook" panose="02040604050505020304" pitchFamily="18" charset="0"/>
              </a:rPr>
              <a:t>If we as educators could successfully teach all children by ourselves, then we already would have done so.  The clear fact that we have not yet successfully educated all children should be all the motivation necessary to embrace the concept of family engagement.</a:t>
            </a:r>
          </a:p>
          <a:p>
            <a:pPr marL="0" indent="0">
              <a:buNone/>
            </a:pPr>
            <a:endParaRPr lang="en-US" dirty="0">
              <a:latin typeface="Century Schoolbook" panose="02040604050505020304" pitchFamily="18" charset="0"/>
            </a:endParaRPr>
          </a:p>
          <a:p>
            <a:pPr marL="0" indent="0">
              <a:buNone/>
            </a:pPr>
            <a:r>
              <a:rPr lang="en-US" sz="1200" dirty="0">
                <a:latin typeface="Century Schoolbook" panose="02040604050505020304" pitchFamily="18" charset="0"/>
              </a:rPr>
              <a:t>Steven </a:t>
            </a:r>
            <a:r>
              <a:rPr lang="en-US" sz="1200" dirty="0" err="1">
                <a:latin typeface="Century Schoolbook" panose="02040604050505020304" pitchFamily="18" charset="0"/>
              </a:rPr>
              <a:t>Constantino</a:t>
            </a:r>
            <a:br>
              <a:rPr lang="en-US" sz="1200" dirty="0">
                <a:latin typeface="Century Schoolbook" panose="02040604050505020304" pitchFamily="18" charset="0"/>
              </a:rPr>
            </a:br>
            <a:r>
              <a:rPr lang="en-US" sz="1200" dirty="0">
                <a:latin typeface="Century Schoolbook" panose="02040604050505020304" pitchFamily="18" charset="0"/>
              </a:rPr>
              <a:t>Founder and President of Family Friendly Schools</a:t>
            </a:r>
          </a:p>
        </p:txBody>
      </p:sp>
    </p:spTree>
    <p:extLst>
      <p:ext uri="{BB962C8B-B14F-4D97-AF65-F5344CB8AC3E}">
        <p14:creationId xmlns:p14="http://schemas.microsoft.com/office/powerpoint/2010/main" val="130007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entury Schoolbook" panose="02040604050505020304" pitchFamily="18" charset="0"/>
              </a:rPr>
              <a:t>Family-School Engagement Matters:</a:t>
            </a:r>
            <a:br>
              <a:rPr lang="en-US" dirty="0">
                <a:latin typeface="Century Schoolbook" panose="02040604050505020304" pitchFamily="18" charset="0"/>
              </a:rPr>
            </a:br>
            <a:r>
              <a:rPr lang="en-US" dirty="0">
                <a:latin typeface="Century Schoolbook" panose="02040604050505020304" pitchFamily="18" charset="0"/>
              </a:rPr>
              <a:t>Research</a:t>
            </a:r>
          </a:p>
        </p:txBody>
      </p:sp>
      <p:sp>
        <p:nvSpPr>
          <p:cNvPr id="3" name="Content Placeholder 2"/>
          <p:cNvSpPr>
            <a:spLocks noGrp="1"/>
          </p:cNvSpPr>
          <p:nvPr>
            <p:ph idx="1"/>
          </p:nvPr>
        </p:nvSpPr>
        <p:spPr/>
        <p:txBody>
          <a:bodyPr/>
          <a:lstStyle/>
          <a:p>
            <a:pPr marL="0" indent="0">
              <a:buNone/>
            </a:pPr>
            <a:r>
              <a:rPr lang="en-US" dirty="0">
                <a:latin typeface="Century Schoolbook" panose="02040604050505020304" pitchFamily="18" charset="0"/>
              </a:rPr>
              <a:t>Attendance Improves</a:t>
            </a:r>
          </a:p>
          <a:p>
            <a:pPr marL="0" indent="0">
              <a:buNone/>
            </a:pPr>
            <a:r>
              <a:rPr lang="en-US" dirty="0">
                <a:latin typeface="Century Schoolbook" panose="02040604050505020304" pitchFamily="18" charset="0"/>
              </a:rPr>
              <a:t>Grades Improve</a:t>
            </a:r>
          </a:p>
          <a:p>
            <a:pPr marL="0" indent="0">
              <a:buNone/>
            </a:pPr>
            <a:r>
              <a:rPr lang="en-US" dirty="0">
                <a:latin typeface="Century Schoolbook" panose="02040604050505020304" pitchFamily="18" charset="0"/>
              </a:rPr>
              <a:t>Test Scores Improve</a:t>
            </a:r>
          </a:p>
          <a:p>
            <a:pPr marL="0" indent="0">
              <a:buNone/>
            </a:pPr>
            <a:r>
              <a:rPr lang="en-US" dirty="0">
                <a:latin typeface="Century Schoolbook" panose="02040604050505020304" pitchFamily="18" charset="0"/>
              </a:rPr>
              <a:t>Student Attitudes and Behaviors Improve</a:t>
            </a:r>
          </a:p>
          <a:p>
            <a:pPr marL="0" indent="0">
              <a:buNone/>
            </a:pPr>
            <a:r>
              <a:rPr lang="en-US" dirty="0">
                <a:latin typeface="Century Schoolbook" panose="02040604050505020304" pitchFamily="18" charset="0"/>
              </a:rPr>
              <a:t>Achievement Gap Closes</a:t>
            </a:r>
          </a:p>
          <a:p>
            <a:pPr marL="0" indent="0">
              <a:buNone/>
            </a:pPr>
            <a:r>
              <a:rPr lang="en-US" dirty="0">
                <a:latin typeface="Century Schoolbook" panose="02040604050505020304" pitchFamily="18" charset="0"/>
              </a:rPr>
              <a:t>Faster Rates of Literacy Acquisition</a:t>
            </a:r>
          </a:p>
          <a:p>
            <a:pPr marL="0" indent="0">
              <a:buNone/>
            </a:pPr>
            <a:r>
              <a:rPr lang="en-US" dirty="0">
                <a:latin typeface="Century Schoolbook" panose="02040604050505020304" pitchFamily="18" charset="0"/>
              </a:rPr>
              <a:t>Decreased Rates of School Drop Out  </a:t>
            </a:r>
          </a:p>
        </p:txBody>
      </p:sp>
    </p:spTree>
    <p:extLst>
      <p:ext uri="{BB962C8B-B14F-4D97-AF65-F5344CB8AC3E}">
        <p14:creationId xmlns:p14="http://schemas.microsoft.com/office/powerpoint/2010/main" val="3799404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latin typeface="Century Schoolbook" panose="02040604050505020304" pitchFamily="18" charset="0"/>
              </a:rPr>
              <a:t>Official Definition</a:t>
            </a:r>
            <a:br>
              <a:rPr lang="en-US" dirty="0">
                <a:latin typeface="Century Schoolbook" panose="02040604050505020304" pitchFamily="18" charset="0"/>
              </a:rPr>
            </a:br>
            <a:br>
              <a:rPr lang="en-US" dirty="0">
                <a:latin typeface="Century Schoolbook" panose="02040604050505020304" pitchFamily="18" charset="0"/>
              </a:rPr>
            </a:br>
            <a:br>
              <a:rPr lang="en-US" dirty="0">
                <a:latin typeface="Century Schoolbook" panose="02040604050505020304" pitchFamily="18" charset="0"/>
              </a:rPr>
            </a:br>
            <a:br>
              <a:rPr lang="en-US" dirty="0">
                <a:latin typeface="Century Schoolbook" panose="02040604050505020304" pitchFamily="18" charset="0"/>
              </a:rPr>
            </a:br>
            <a:br>
              <a:rPr lang="en-US" dirty="0">
                <a:latin typeface="Century Schoolbook" panose="02040604050505020304" pitchFamily="18" charset="0"/>
              </a:rPr>
            </a:br>
            <a:br>
              <a:rPr lang="en-US" dirty="0">
                <a:latin typeface="Century Schoolbook" panose="02040604050505020304" pitchFamily="18" charset="0"/>
              </a:rPr>
            </a:br>
            <a:br>
              <a:rPr lang="en-US" sz="2000" dirty="0">
                <a:latin typeface="Century Schoolbook" panose="02040604050505020304" pitchFamily="18" charset="0"/>
              </a:rPr>
            </a:br>
            <a:br>
              <a:rPr lang="en-US" dirty="0">
                <a:latin typeface="Century Schoolbook" panose="02040604050505020304" pitchFamily="18" charset="0"/>
              </a:rPr>
            </a:br>
            <a:br>
              <a:rPr lang="en-US" dirty="0">
                <a:latin typeface="Century Schoolbook" panose="02040604050505020304" pitchFamily="18" charset="0"/>
              </a:rPr>
            </a:br>
            <a:endParaRPr lang="en-US" dirty="0"/>
          </a:p>
        </p:txBody>
      </p:sp>
      <p:sp>
        <p:nvSpPr>
          <p:cNvPr id="3" name="Content Placeholder 2"/>
          <p:cNvSpPr>
            <a:spLocks noGrp="1"/>
          </p:cNvSpPr>
          <p:nvPr>
            <p:ph idx="1"/>
          </p:nvPr>
        </p:nvSpPr>
        <p:spPr/>
        <p:txBody>
          <a:bodyPr/>
          <a:lstStyle/>
          <a:p>
            <a:pPr marL="0" indent="0">
              <a:buNone/>
            </a:pPr>
            <a:r>
              <a:rPr lang="en-US" dirty="0">
                <a:latin typeface="Century Schoolbook" panose="02040604050505020304" pitchFamily="18" charset="0"/>
              </a:rPr>
              <a:t>Georgia Department of Education</a:t>
            </a:r>
          </a:p>
          <a:p>
            <a:pPr marL="0" indent="0">
              <a:buNone/>
            </a:pPr>
            <a:endParaRPr lang="en-US" dirty="0">
              <a:latin typeface="Century Schoolbook" panose="02040604050505020304" pitchFamily="18" charset="0"/>
            </a:endParaRPr>
          </a:p>
          <a:p>
            <a:pPr marL="0" indent="0">
              <a:lnSpc>
                <a:spcPct val="150000"/>
              </a:lnSpc>
              <a:buNone/>
            </a:pPr>
            <a:r>
              <a:rPr lang="en-US" dirty="0">
                <a:latin typeface="Century Schoolbook" panose="02040604050505020304" pitchFamily="18" charset="0"/>
              </a:rPr>
              <a:t>Parent &amp; Family Engagement is an ongoing process that increases active participation, communication, and collaboration between parents, schools, and communities with the goal of educating the whole child to ensure student achievement and success</a:t>
            </a:r>
          </a:p>
          <a:p>
            <a:pPr marL="0" indent="0">
              <a:buNone/>
            </a:pPr>
            <a:endParaRPr lang="en-US" dirty="0">
              <a:latin typeface="+mj-lt"/>
            </a:endParaRPr>
          </a:p>
          <a:p>
            <a:pPr marL="0" indent="0">
              <a:buNone/>
            </a:pPr>
            <a:endParaRPr lang="en-US" dirty="0"/>
          </a:p>
          <a:p>
            <a:endParaRPr lang="en-US" dirty="0"/>
          </a:p>
        </p:txBody>
      </p:sp>
    </p:spTree>
    <p:extLst>
      <p:ext uri="{BB962C8B-B14F-4D97-AF65-F5344CB8AC3E}">
        <p14:creationId xmlns:p14="http://schemas.microsoft.com/office/powerpoint/2010/main" val="2313721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entury Schoolbook" panose="02040604050505020304" pitchFamily="18" charset="0"/>
              </a:rPr>
              <a:t>Actual Definition</a:t>
            </a:r>
          </a:p>
        </p:txBody>
      </p:sp>
      <p:sp>
        <p:nvSpPr>
          <p:cNvPr id="3" name="Content Placeholder 2"/>
          <p:cNvSpPr>
            <a:spLocks noGrp="1"/>
          </p:cNvSpPr>
          <p:nvPr>
            <p:ph idx="1"/>
          </p:nvPr>
        </p:nvSpPr>
        <p:spPr>
          <a:xfrm>
            <a:off x="1371600" y="1695796"/>
            <a:ext cx="9601200" cy="4937760"/>
          </a:xfrm>
        </p:spPr>
        <p:txBody>
          <a:bodyPr>
            <a:normAutofit lnSpcReduction="10000"/>
          </a:bodyPr>
          <a:lstStyle/>
          <a:p>
            <a:pPr marL="0" indent="0">
              <a:buNone/>
            </a:pPr>
            <a:r>
              <a:rPr lang="en-US" dirty="0">
                <a:latin typeface="Century Schoolbook" panose="02040604050505020304" pitchFamily="18" charset="0"/>
              </a:rPr>
              <a:t>Parents</a:t>
            </a:r>
          </a:p>
          <a:p>
            <a:pPr marL="0" indent="0">
              <a:lnSpc>
                <a:spcPct val="150000"/>
              </a:lnSpc>
              <a:buNone/>
            </a:pPr>
            <a:r>
              <a:rPr lang="en-US" dirty="0">
                <a:latin typeface="Century Schoolbook" panose="02040604050505020304" pitchFamily="18" charset="0"/>
              </a:rPr>
              <a:t>Being a partner with my child’s teacher by talking with her, and my children, about what they are learning/doing in class, and attending school/teacher meetings and being in communication with the teacher, so I know how to support my child.</a:t>
            </a:r>
          </a:p>
          <a:p>
            <a:pPr marL="0" indent="0">
              <a:buNone/>
            </a:pPr>
            <a:endParaRPr lang="en-US" dirty="0">
              <a:latin typeface="Century Schoolbook" panose="02040604050505020304" pitchFamily="18" charset="0"/>
            </a:endParaRPr>
          </a:p>
          <a:p>
            <a:pPr marL="0" indent="0">
              <a:buNone/>
            </a:pPr>
            <a:r>
              <a:rPr lang="en-US" dirty="0">
                <a:latin typeface="Century Schoolbook" panose="02040604050505020304" pitchFamily="18" charset="0"/>
              </a:rPr>
              <a:t>Teachers</a:t>
            </a:r>
          </a:p>
          <a:p>
            <a:pPr marL="0" indent="0">
              <a:lnSpc>
                <a:spcPct val="150000"/>
              </a:lnSpc>
              <a:buNone/>
            </a:pPr>
            <a:r>
              <a:rPr lang="en-US" dirty="0">
                <a:latin typeface="Century Schoolbook" panose="02040604050505020304" pitchFamily="18" charset="0"/>
              </a:rPr>
              <a:t>Working together to best serve students through open communication from home to school and vice versa.  Providing helpful information for how parents can support their student at home. The most important aspect is communication.</a:t>
            </a:r>
          </a:p>
        </p:txBody>
      </p:sp>
    </p:spTree>
    <p:extLst>
      <p:ext uri="{BB962C8B-B14F-4D97-AF65-F5344CB8AC3E}">
        <p14:creationId xmlns:p14="http://schemas.microsoft.com/office/powerpoint/2010/main" val="3502178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a:latin typeface="Century Schoolbook" panose="02040604050505020304" pitchFamily="18" charset="0"/>
              </a:rPr>
              <a:t>Meta-Analysis of Current Research:</a:t>
            </a:r>
            <a:br>
              <a:rPr lang="en-US" sz="4000" dirty="0">
                <a:latin typeface="Century Schoolbook" panose="02040604050505020304" pitchFamily="18" charset="0"/>
              </a:rPr>
            </a:br>
            <a:r>
              <a:rPr lang="en-US" sz="4000" dirty="0">
                <a:latin typeface="Century Schoolbook" panose="02040604050505020304" pitchFamily="18" charset="0"/>
              </a:rPr>
              <a:t>What do families that influence</a:t>
            </a:r>
            <a:br>
              <a:rPr lang="en-US" sz="4000" dirty="0">
                <a:latin typeface="Century Schoolbook" panose="02040604050505020304" pitchFamily="18" charset="0"/>
              </a:rPr>
            </a:br>
            <a:r>
              <a:rPr lang="en-US" sz="4000" dirty="0">
                <a:latin typeface="Century Schoolbook" panose="02040604050505020304" pitchFamily="18" charset="0"/>
              </a:rPr>
              <a:t> their child’s success do?</a:t>
            </a:r>
          </a:p>
        </p:txBody>
      </p:sp>
      <p:sp>
        <p:nvSpPr>
          <p:cNvPr id="3" name="Content Placeholder 2"/>
          <p:cNvSpPr>
            <a:spLocks noGrp="1"/>
          </p:cNvSpPr>
          <p:nvPr>
            <p:ph idx="1"/>
          </p:nvPr>
        </p:nvSpPr>
        <p:spPr/>
        <p:txBody>
          <a:bodyPr/>
          <a:lstStyle/>
          <a:p>
            <a:pPr marL="0" indent="0">
              <a:buNone/>
            </a:pPr>
            <a:r>
              <a:rPr lang="en-US" dirty="0">
                <a:latin typeface="Century Schoolbook" panose="02040604050505020304" pitchFamily="18" charset="0"/>
              </a:rPr>
              <a:t>The strongest associations between type of parent involvement and academic achievement are, in order of influence:</a:t>
            </a:r>
          </a:p>
          <a:p>
            <a:pPr marL="457200" indent="-457200">
              <a:buAutoNum type="arabicPeriod"/>
            </a:pPr>
            <a:r>
              <a:rPr lang="en-US" dirty="0">
                <a:latin typeface="Century Schoolbook" panose="02040604050505020304" pitchFamily="18" charset="0"/>
              </a:rPr>
              <a:t>Parents have high academic expectations for their children.</a:t>
            </a:r>
          </a:p>
          <a:p>
            <a:pPr marL="457200" indent="-457200">
              <a:buAutoNum type="arabicPeriod"/>
            </a:pPr>
            <a:r>
              <a:rPr lang="en-US" dirty="0">
                <a:latin typeface="Century Schoolbook" panose="02040604050505020304" pitchFamily="18" charset="0"/>
              </a:rPr>
              <a:t>Parents develop and maintain communication with them about their expectations, school activities and schoolwork.</a:t>
            </a:r>
          </a:p>
          <a:p>
            <a:pPr marL="457200" indent="-457200">
              <a:buAutoNum type="arabicPeriod"/>
            </a:pPr>
            <a:r>
              <a:rPr lang="en-US" dirty="0">
                <a:latin typeface="Century Schoolbook" panose="02040604050505020304" pitchFamily="18" charset="0"/>
              </a:rPr>
              <a:t>Parents promote the development of reading habits.</a:t>
            </a:r>
          </a:p>
          <a:p>
            <a:pPr marL="0" indent="0" algn="ctr">
              <a:buNone/>
            </a:pPr>
            <a:r>
              <a:rPr lang="en-US" i="1" dirty="0">
                <a:latin typeface="Century Schoolbook" panose="02040604050505020304" pitchFamily="18" charset="0"/>
              </a:rPr>
              <a:t>It’s really what’s happening at home environments that supports student success. It’s everyday enforcements of the value of education, sacrifice, and hard work that students come to internalize as high aspirations for themselves.</a:t>
            </a:r>
          </a:p>
        </p:txBody>
      </p:sp>
    </p:spTree>
    <p:extLst>
      <p:ext uri="{BB962C8B-B14F-4D97-AF65-F5344CB8AC3E}">
        <p14:creationId xmlns:p14="http://schemas.microsoft.com/office/powerpoint/2010/main" val="69337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Century Schoolbook" panose="02040604050505020304" pitchFamily="18" charset="0"/>
              </a:rPr>
              <a:t>The Foundation of Meaningful Partnerships:  COMMUNICATION</a:t>
            </a:r>
            <a:br>
              <a:rPr lang="en-US" dirty="0">
                <a:latin typeface="Century Schoolbook" panose="02040604050505020304" pitchFamily="18" charset="0"/>
              </a:rPr>
            </a:br>
            <a:endParaRPr lang="en-US" dirty="0">
              <a:latin typeface="Century Schoolbook" panose="02040604050505020304" pitchFamily="18" charset="0"/>
            </a:endParaRPr>
          </a:p>
        </p:txBody>
      </p:sp>
      <p:sp>
        <p:nvSpPr>
          <p:cNvPr id="3" name="Content Placeholder 2"/>
          <p:cNvSpPr>
            <a:spLocks noGrp="1"/>
          </p:cNvSpPr>
          <p:nvPr>
            <p:ph idx="1"/>
          </p:nvPr>
        </p:nvSpPr>
        <p:spPr>
          <a:xfrm>
            <a:off x="1371600" y="3075708"/>
            <a:ext cx="9601200" cy="3782291"/>
          </a:xfrm>
        </p:spPr>
        <p:txBody>
          <a:bodyPr/>
          <a:lstStyle/>
          <a:p>
            <a:pPr marL="0" indent="0">
              <a:buNone/>
            </a:pPr>
            <a:br>
              <a:rPr lang="en-US" dirty="0">
                <a:latin typeface="Century Schoolbook" panose="02040604050505020304" pitchFamily="18" charset="0"/>
              </a:rPr>
            </a:br>
            <a:r>
              <a:rPr lang="en-US" sz="3200" dirty="0">
                <a:latin typeface="Century Schoolbook" panose="02040604050505020304" pitchFamily="18" charset="0"/>
              </a:rPr>
              <a:t>What do schools/districts that communicate effectively with families provide, so that high expectations can be established for students and meaningful family-school engagement is in place?</a:t>
            </a:r>
          </a:p>
          <a:p>
            <a:pPr marL="0" indent="0">
              <a:buNone/>
            </a:pPr>
            <a:endParaRPr lang="en-US" dirty="0">
              <a:latin typeface="Century Schoolbook" panose="02040604050505020304" pitchFamily="18" charset="0"/>
            </a:endParaRPr>
          </a:p>
        </p:txBody>
      </p:sp>
    </p:spTree>
    <p:extLst>
      <p:ext uri="{BB962C8B-B14F-4D97-AF65-F5344CB8AC3E}">
        <p14:creationId xmlns:p14="http://schemas.microsoft.com/office/powerpoint/2010/main" val="21209345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447</TotalTime>
  <Words>585</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Schoolbook</vt:lpstr>
      <vt:lpstr>Franklin Gothic Book</vt:lpstr>
      <vt:lpstr>Crop</vt:lpstr>
      <vt:lpstr>Parent &amp; family engagement</vt:lpstr>
      <vt:lpstr>Stakeholder feedback (May 1, 2017) I would like to know more about… </vt:lpstr>
      <vt:lpstr>Georgia’s Systems of Continuous Improvement: Essential Systems for School Improvement Family &amp; Community Engagement</vt:lpstr>
      <vt:lpstr>Parent &amp; Family Engagement Why?</vt:lpstr>
      <vt:lpstr>Family-School Engagement Matters: Research</vt:lpstr>
      <vt:lpstr>Official Definition         </vt:lpstr>
      <vt:lpstr>Actual Definition</vt:lpstr>
      <vt:lpstr>Meta-Analysis of Current Research: What do families that influence  their child’s success do?</vt:lpstr>
      <vt:lpstr>The Foundation of Meaningful Partnerships:  COMMUNICATION </vt:lpstr>
      <vt:lpstr>  </vt:lpstr>
      <vt:lpstr>  </vt:lpstr>
      <vt:lpstr>Inventory: How can we  help you?</vt:lpstr>
      <vt:lpstr>Paulding County</vt:lpstr>
      <vt:lpstr>Paulding County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&amp; family engagement</dc:title>
  <dc:creator>Karen Aylwin</dc:creator>
  <cp:lastModifiedBy>Sue Myers</cp:lastModifiedBy>
  <cp:revision>38</cp:revision>
  <cp:lastPrinted>2017-10-23T17:26:47Z</cp:lastPrinted>
  <dcterms:created xsi:type="dcterms:W3CDTF">2017-10-20T16:52:02Z</dcterms:created>
  <dcterms:modified xsi:type="dcterms:W3CDTF">2017-10-23T18:20:36Z</dcterms:modified>
</cp:coreProperties>
</file>